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61" r:id="rId4"/>
    <p:sldId id="257" r:id="rId5"/>
    <p:sldId id="281" r:id="rId6"/>
    <p:sldId id="287" r:id="rId7"/>
    <p:sldId id="259" r:id="rId8"/>
    <p:sldId id="274" r:id="rId9"/>
    <p:sldId id="284" r:id="rId10"/>
    <p:sldId id="288" r:id="rId11"/>
    <p:sldId id="277" r:id="rId12"/>
    <p:sldId id="278" r:id="rId13"/>
    <p:sldId id="279" r:id="rId14"/>
    <p:sldId id="280" r:id="rId15"/>
    <p:sldId id="289" r:id="rId16"/>
    <p:sldId id="273" r:id="rId17"/>
    <p:sldId id="290" r:id="rId18"/>
    <p:sldId id="266" r:id="rId19"/>
    <p:sldId id="286" r:id="rId20"/>
    <p:sldId id="267" r:id="rId21"/>
    <p:sldId id="265" r:id="rId22"/>
    <p:sldId id="268" r:id="rId23"/>
    <p:sldId id="270" r:id="rId24"/>
    <p:sldId id="260" r:id="rId25"/>
    <p:sldId id="271" r:id="rId26"/>
    <p:sldId id="262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521415D9-36F7-43E2-AB2F-B90AF26B5E84}">
      <p14:sectionLst xmlns:p14="http://schemas.microsoft.com/office/powerpoint/2010/main">
        <p14:section name="Standardabschnitt" id="{F4644E6F-5D20-4DB4-8A99-CDC22A81B9BE}">
          <p14:sldIdLst>
            <p14:sldId id="256"/>
            <p14:sldId id="276"/>
            <p14:sldId id="261"/>
            <p14:sldId id="257"/>
            <p14:sldId id="281"/>
            <p14:sldId id="287"/>
            <p14:sldId id="259"/>
            <p14:sldId id="274"/>
            <p14:sldId id="284"/>
            <p14:sldId id="288"/>
            <p14:sldId id="277"/>
            <p14:sldId id="278"/>
            <p14:sldId id="279"/>
            <p14:sldId id="280"/>
            <p14:sldId id="289"/>
            <p14:sldId id="273"/>
            <p14:sldId id="290"/>
            <p14:sldId id="266"/>
            <p14:sldId id="286"/>
            <p14:sldId id="267"/>
            <p14:sldId id="265"/>
            <p14:sldId id="268"/>
          </p14:sldIdLst>
        </p14:section>
        <p14:section name="Extraslides" id="{A179B93E-36A2-4EEF-A942-E71396A27439}">
          <p14:sldIdLst>
            <p14:sldId id="270"/>
            <p14:sldId id="260"/>
            <p14:sldId id="271"/>
            <p14:sldId id="26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790" autoAdjust="0"/>
  </p:normalViewPr>
  <p:slideViewPr>
    <p:cSldViewPr>
      <p:cViewPr varScale="1">
        <p:scale>
          <a:sx n="40" d="100"/>
          <a:sy n="40" d="100"/>
        </p:scale>
        <p:origin x="-948" y="-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1 26,0-2 0,-4 0 1,0 1-1,4-2 0,0 3 1,3-8 0,-8 0 0,0 2-36,0 3 0,1 1 1,3 0-14,2 1 0,0-7 0,-6 1-1,0 0 1,3-5-1,1 2-5,2-3 1,1-5 14,-1 4 0,-2 3 40,7-3 1,-2-2 140,3-11 0,-9 4-63,4-9 0,1 0 0,-3-7 47,0 0 0,2 1 1,-1-1-41,-2 1 0,5 0 0,-4-1-30,0 2 0,-2-2 0,1-1 1,4 3-5,-6-2 0,1 1 0,-1 0 0,0-2 7,6 1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5-1,-7-2 6,7 1 1,-3 1-1,1 2 1,-2 0-25,2 5 1,-3 0 0,1-4 0,-1 5 13,0 2 0,4 2 1,-3 5-1,5 1 5,1 1 0,-8 4 0,3 0 0,0 2-31,4 1 0,1-4 0,-1 8 0,-4 0-11,0-1 1,-2-2 0,7-5-1,0 3-20,0-3 0,0-3 1,0-1-1,0-1-25,0 1 1,0 1 0,0-2 0,0 1-1,0 1 0,2-3 0,3 1 0,0-3-6,0-1 1,-4-2 0,-1 5-1,0-5-27,0-5 1,0-5-1,1 1-92,7 3-111,-7-3 1,9 3-8,-4-12 1,-3-6 283,2-12 0,4-3 0,-3-10 0,0 0 33,1 1 1,-3-2 0,7-4 0,0-2-26,-1-2 0,-5-5 1,5-8-1,0-4-7,0-4 1,-4 7-1,4-8 1,0-1-42,0-2 1,-2-4 0,0-4 0,1-5-6,-5 1 1,3-5 0,-1 7 0,-2-1 5,-1 0 0,-1 4 0,2 7 1,2 1 3,-2 3 1,-3 8-1,-1-2 1,0 6-18,0 7 0,0-3 0,-1 9 40,-5 0 42,3 12 0,-7 4-30,4 8 0,5 8 0,-8 7 1,4 7-40,-3 9 1,-1 6 0,-1 5-1,2 10 112,1 7 0,-8 5 0,5 5 0,-1-2 74,-2 3 1,8 5-1,-5 4 1,-1 5-16,0 0 1,7-3 0,-2-6 0,5-2-140,1 0 0,0-8 0,0-9 0,1-14-113,5-9 0,-2-6-414,7-9 1,0-10 256,2-8 1,2-8 0,-10-10 218,0-1 0,-4-7 1,1-5-1,2-6 128,2-6 0,0-5 1,-6-9-1,2-4-83,5-7 1,-6-3 0,6-4 0,-4-6-104,4-6 0,-5-4 1,3-4-1,0 1-26,0 4 0,-3 13 1,5 3-1,-6 14 57,-1 15 1,0 11 218,0 15 1,-5 12-1,-3 7 1,4 10-60,-4 6 0,3 4 0,-7 5 0,0 8-32,3 8 0,-8 8 0,7 12 0,-1 7 52,-1 3 1,-2 11-1,-2 2 1,3 2 76,0-1 1,3-1 0,-4 6 0,5-1-79,1-2 1,1-2 0,7-17-1,2-8-83,4-9 0,-2-3 1,8-12-1,2-15-280,2-10 1,3-9-1,-2-2 1,2 0-77,-1 0 1,-6-7-1,0-5 1,0-7 197,-2-6 1,4-6 0,-6-12 0,0-7 111,1-11 0,2 0 0,-2-12 0,-2-4-27,2-5 0,-2 1 0,-2-3 0,0-8-25,0-3 0,-3-5 0,-2-5 0,-2 10-22,-5 6 0,4 13 0,-9 11 0,-3 5 72,-1 15 1,3 9 0,4 24 122,-6 5 1,0 7 0,1 7 0,2 8-73,-1 7 1,3 15 0,-2 12 0,-4 5 24,1 7 1,-1 8 0,1 10-1,2 8 32,1 3 1,-5 1 0,2 2-1,0-2 92,4 2 0,6 1 1,0 0-1,2-1-37,3-10 1,8-7-1,4-10 1,7-10-218,4-11 0,-3-14 1,6-9-1,-2-9-154,2-6 1,-3-4 0,-5-6 0,0-1-46,1-1 0,-6-16 0,-4-1 1,4-4 204,-3-6 1,5-11 0,-8-7 0,2-5 24,-2-8 1,1-1-1,-3-10 1,0-1-61,0-5 0,-3 2 1,-2-9-1,0-3 20,0-6 1,0 3-1,-2 1 1,-4 4 29,-6 8 0,2 5 1,-2 12-1,-3 6 35,-1 9 1,3 16 0,4 7 20,-6 5 1,-2 10-1,1 5 26,5 10 0,-4 7 0,8 13 1,-3 8-18,-6 8 1,6 5 0,-1 14-1,-4 5 108,0 9 1,-3 12 0,6 2 0,0 5 24,-3 7 1,9-46-1,-2 5 1,-6 50 0,9-52-1,-1-1 22,4 0 1,-3 1 0,0 44 0,6-1 0,5-9-137,7-12 0,8-12 0,5-24 0,0-11-245,0-11 0,4-10 0,-2-5 1,-3-5-115,1-1 0,-1-1 1,-7-7-1,-2-9 103,-5-5 1,4-12 0,-8 4 0,2-6 133,-2-8 1,6-11 0,-8-10-1,2-6 47,1-2 0,-6 3 1,3-13-1,-2-1 62,-3-2 0,0-15 1,-3 9-1,-1-4-4,-2-4 0,-7 0 0,3 1 0,-2 9-46,0 5 1,2 12 0,-5 7 0,5 5-7,1 9 1,0 7 0,-1 12 0,2 9 16,1 3 1,-8 12 25,4 3 0,1 12 1,0 9-1,0 7 9,0 9 0,-4 14 0,-3 10 0,1 13 85,3 10 1,-9 12-1,5 9 1,-2 2 88,5-2 0,-2 11 1,6-1-1,4-52 1,2 0-68,0 0 1,2-1-1,1 56 1,2-8-1,5-6-112,7-4 0,4-19 1,7-14-1,4-16-188,1-12 1,4-6 0,-4-11 0,-1-3-101,-4-7 0,-3-4 1,-3-2-1,-1 0 88,2 0 0,-7-8 0,-2-5 0,0-4 131,0-9 1,-6-2 0,4-11 0,-3-5 45,1-5 0,1-10 1,-7-6-1,0-1 33,0-11 1,0 2 0,0-9 0,0 1-55,0-2 0,0-4 1,-3-6-1,-1-2 12,-2 7 1,-7 7 0,1 11-1,-5 5-16,0 6 1,4 12 0,2 5 0,-4 7-28,0 7 0,-4 3 0,1 10-44,0 5 1,0 4-1,-1 11 34,2 2 0,5 7 1,-1 13-1,-1 8 14,-2 8 0,3 10 0,-4 15 1,-2 8 72,-1 0 1,0 11 0,1 5 0,0 8 286,2 7 0,1 0 0,3-7 0,8 7-65,3 3 1,2 1-1,2-5 1,3-12-183,8-10 1,11-17-1,5-10 1,6-11-176,1-12 0,-6-7 0,0-13 0,1-5-49,-3-6 1,7-9-1,-8-7 1,2-5-19,-5-4 0,-4-10 0,-3 2 0,0-9 121,-5-8 0,4-13 0,-6-5 0,2-6 22,-1 0 0,-5-9 1,4-1-1,-1-5 12,-5 4 1,-3-9 0,-1-9 0,0-2-22,0-4 0,-7 5 0,-6 11 0,0 1-16,0 7 1,-2 3 0,3 16 0,-3 10 47,4 10 0,-5 7 1,3 8-1,-3 8-10,-1 7 1,4 7-1,1 8 1,0 1 138,3 6 1,-8 5 0,6 13-1,-6 9-57,-2 14 0,2 9 1,-4 18-1,-2 6 93,1 4 1,-3 7-1,7 5 1,0 3 57,1 3 0,-1 4 0,12-51 1,1 2-1,-1 47 10,3-2 1,6-6-1,4-10 1,11-12-273,3-12 0,11-20 0,-2-6 1,5-11-125,1-6 1,-3-9-1,0-4 1,-5-5-85,0-2 0,-6-2 0,-6-5 0,-1-5 91,-3-4 0,-2-12 0,2-2 1,-4-7 145,0-7 0,-6-2 0,6-10 0,-2-1 1,0-5 0,-1-5 0,-5-10 0,0-5 40,0-3 1,0-1-1,0-5 1,-1-3-57,-5-4 1,2 10-1,-9 3 1,0 10 12,-3 6 0,4 8 0,0 12 0,-3 8 16,-1 8 0,3 16 1,4 11 49,-6 3 0,5 6 0,-3 3 1,1 7-23,3 10 0,-8 7 0,4 14 1,0 5-5,0 4 0,-3 10 0,4 7 0,-3 7 192,-4 9 1,1 4 0,0 3-1,0 1 95,0 4 1,6-2-1,2 6 1,2-4-187,3-8 0,14-7 1,7-17-1,8-9-95,4-4 1,1-21 0,2-4-1,-1-11-112,3-11 0,-5-3 0,0-6 0,0-3-174,-7-6 1,-1-11 0,-3-6 0,2-3 132,-1-8 1,-3-10-1,0 1 1,-5-7 122,-3-4 0,6-3 0,-7-8 0,-2 5-14,-3-4 0,-1-4 1,0-6-1,0-5 11,0 2 0,-7-4 0,-6 7 0,-3 2-41,-1 2 1,-1 5-1,0 5 1,1 12-20,5 9 1,-4 15 106,5 12 1,-1 11 0,3 19 0,-1 13-15,0 8 1,5 12-1,-8 4 1,0 7 76,-4 5 0,-1 10 0,-1 13 0,2 5 204,-2 4 1,2 4 0,-1-6 0,6 4 1,0 4 0,5-3 1,-3 4-1,2-17-221,4-11 0,10-10 0,7-12 0,4-9-152,8-9 0,-5-13 1,6-16-1,-4-6-217,4-9 0,0-7 0,-3-5 0,-1-8 109,-7-3 0,4-11 0,-7-5 0,3-6 132,4-3 0,-8-8 0,-1 4 0,0-4 68,1-7 0,-7 1 0,2-8 1,-5 2-28,-1 1 1,0-3-1,0 4 1,0 0-47,0 6 1,0 9-1,-1 14 1,-3 8-24,-2 9 169,-8 13 0,5 19 0,-4 15 0,3 6-42,2 11 1,-6 10 0,4 10 0,-3 6 141,2 11 1,-1 4 0,-6 5 0,1 4 15,6 2 1,-6-5-1,7 5 1,-1-1 19,-1-5 1,6-5 0,1-7 0,2-9-201,3-7 1,8-17 0,5-3-405,3-15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2820 7733,'-12'6'-26,"1"1"1,1 6 0,-3 0 310,7 3 0,-3 2 0,4 1 0,0 0-36,4-1 0,1 6 0,0 3 0,0-1-106,0 2 1,0 2 0,0-6 0,0-1-59,0-4 0,6 0 1,2-2-28,2-5 1,-4-4 0,7-8-80,0 0 0,1-11 1,2-4-1,-6-9 6,-3-6 1,6 0 0,-6-7-1,2 0-2,-2 0 0,-1 1 0,-6-1 0,0 3 33,0 2 1,0 0-1,0 7 1,0 3 62,0 0 1,-6 10-1,-1 3 3,-4 0 1,-1 11 0,-6 13 0,2 8 121,3 7 1,0 5 0,4 1 0,2 3 83,-2 4 0,-4-5 0,8 0 1,0-5-15,4-1 1,1-3 0,0 0-196,0-3 1,1-3 0,7-11-210,3-6 0,5-6 1,3-6-1,-4-9 7,-2-7 1,3-1-1,-6-7 1,2-3 3,0-2 1,-8-2-1,4 2 1,-1-2 12,-2-1 0,2 8 0,-7 0 0,0 4 89,0 4 1,-2 1-1,-5 5 208,-5 4 0,-4 4 0,-2 9-23,0 6 0,-1 5 1,3 13-1,3 3 105,0 1 1,7 6 0,-4-5 0,2 3-68,3-3 0,4 3 0,1-6 1,0 0 8,0-1 0,0-1-237,0-7 1,9-8 0,2-5-97,5-10 1,0-5-1,-2-11 1,-3-1-79,5-2 0,-6-8 0,0 6 1,0-2 38,0-5 0,-6 4 0,2 1 0,-2 2 83,3 3 1,-6 8-1,6 2 242,-5 0 0,-4 5 0,-5 2-29,-5 3 0,2 6 0,-2 3 0,0 9 64,2 6 1,-3 3 0,4 3 0,-1 3 66,3-3 0,-1-1 0,5 1 0,-3 1-53,2-5 1,1 3 0,3-2-211,0-2 1,3-10 0,1-3-1,3-3-171,3 0 1,-4-1-1,5-12 1,5-5-1,0-4 0,-4-5 0,0 0 0,0-7-7,-2 0 1,4 6-1,-6-5 1,-3 2 108,2 0 1,-5 1-1,5 5 428,-6 1-195,-1 7 0,-8 6 0,-4 10-51,-3 7 1,3 12 0,-1 3 0,1-1 88,3 1 0,-8 3 1,7-5-1,-1-2-3,6-4 0,-4 1 0,3 4-247,2 0 0,3-6-268,1-6 1,0-9-1,1-3 126,5-10 1,-2-9-1,7-3 1,3-5-15,-4-2 0,0 1 0,-5-5 0,2 4 29,3 2 1,-6-3 0,2 6 127,-4 0 0,-2 5 222,0 0 1,0 11 0,0 8 0,-2 12 8,-4 10 0,-2 5 0,-5 6 0,3-3 54,2 3 0,-4 2 0,3 1 0,-1-6-73,3-6 1,-1 4-1,5-5-895,-3 0 351,-1-3 1,10-11-1,2-9 119,7-10 1,-2-13 0,1-4 0,0-1 21,-1-4 1,-7 2 0,4 0 0,-6 0 168,-1 0 0,7 4 0,-2 7 1,0 1 114,-4-1 0,-1 8 0,-1-1 116,-6 5 1,4 1 0,-7 8 0,0 3-205,0 7 1,-4 5 0,-2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3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2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5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7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Alina/Lydia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7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6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0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8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5343368/" TargetMode="External"/><Relationship Id="rId2" Type="http://schemas.openxmlformats.org/officeDocument/2006/relationships/hyperlink" Target="https://doi.org/10.1038/ncomms1248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err="1"/>
              <a:t>T</a:t>
            </a:r>
            <a:r>
              <a:rPr lang="de-DE" dirty="0" err="1" smtClean="0"/>
              <a:t>issue</a:t>
            </a:r>
            <a:r>
              <a:rPr lang="de-DE" dirty="0" smtClean="0"/>
              <a:t> </a:t>
            </a:r>
            <a:r>
              <a:rPr lang="de-DE" dirty="0" err="1" smtClean="0"/>
              <a:t>resticted</a:t>
            </a:r>
            <a:r>
              <a:rPr lang="de-DE" dirty="0" smtClean="0"/>
              <a:t> antigenes (TRAs) </a:t>
            </a:r>
            <a:r>
              <a:rPr dirty="0" smtClean="0"/>
              <a:t>in </a:t>
            </a:r>
            <a:r>
              <a:rPr lang="de-DE" dirty="0" err="1" smtClean="0"/>
              <a:t>embryonic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ouse</a:t>
            </a:r>
            <a:r>
              <a:rPr dirty="0" smtClean="0"/>
              <a:t> </a:t>
            </a:r>
            <a:r>
              <a:rPr lang="de-DE" dirty="0" err="1" smtClean="0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Quality </a:t>
            </a:r>
            <a:r>
              <a:rPr lang="de-DE" dirty="0"/>
              <a:t>C</a:t>
            </a:r>
            <a:r>
              <a:rPr lang="de-DE" dirty="0" smtClean="0"/>
              <a:t>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xmlns="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xmlns="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RNA Dagradation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xmlns="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xmlns="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xmlns="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Exporatory</a:t>
            </a:r>
            <a:r>
              <a:rPr lang="de-DE" dirty="0" smtClean="0"/>
              <a:t>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Hypothesis </a:t>
            </a:r>
            <a:r>
              <a:rPr lang="de-DE" dirty="0" err="1" smtClean="0"/>
              <a:t>and</a:t>
            </a:r>
            <a:r>
              <a:rPr lang="de-DE" dirty="0" smtClean="0"/>
              <a:t> Milestones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1696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main ambition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Hauptziel</a:t>
            </a:r>
            <a:r>
              <a:rPr lang="en-US" dirty="0" smtClean="0"/>
              <a:t>: </a:t>
            </a:r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/>
              <a:t>the differential expression </a:t>
            </a:r>
            <a:r>
              <a:rPr lang="en-US" dirty="0" smtClean="0"/>
              <a:t>levels of TRAs </a:t>
            </a:r>
            <a:r>
              <a:rPr lang="en-US" dirty="0"/>
              <a:t>change over time of </a:t>
            </a:r>
            <a:r>
              <a:rPr lang="en-US" dirty="0" smtClean="0"/>
              <a:t>mouse embryogenesis</a:t>
            </a:r>
          </a:p>
          <a:p>
            <a:r>
              <a:rPr lang="en-US" dirty="0" smtClean="0"/>
              <a:t>Netter </a:t>
            </a:r>
            <a:r>
              <a:rPr lang="en-US" dirty="0" err="1" smtClean="0"/>
              <a:t>Zusatz</a:t>
            </a:r>
            <a:r>
              <a:rPr lang="en-US" dirty="0" smtClean="0"/>
              <a:t>: If we find significant changes in the expression of TRA =&gt; </a:t>
            </a:r>
            <a:r>
              <a:rPr lang="en-US" dirty="0" err="1" smtClean="0"/>
              <a:t>Analyse</a:t>
            </a:r>
            <a:r>
              <a:rPr lang="en-US" dirty="0" smtClean="0"/>
              <a:t> in which stadium which organs develops</a:t>
            </a:r>
          </a:p>
          <a:p>
            <a:r>
              <a:rPr lang="en-US" dirty="0" err="1" smtClean="0"/>
              <a:t>Zweites</a:t>
            </a:r>
            <a:r>
              <a:rPr lang="en-US" dirty="0" smtClean="0"/>
              <a:t>: </a:t>
            </a:r>
            <a:r>
              <a:rPr lang="en-US" dirty="0"/>
              <a:t>Whether there is a correlation with </a:t>
            </a:r>
            <a:r>
              <a:rPr lang="en-US" dirty="0" smtClean="0"/>
              <a:t>Chemokines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xmlns="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xmlns="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xmlns="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:a16="http://schemas.microsoft.com/office/drawing/2014/main" xmlns="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:a16="http://schemas.microsoft.com/office/drawing/2014/main" xmlns="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xmlns="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xmlns="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:a16="http://schemas.microsoft.com/office/drawing/2014/main" xmlns="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:a16="http://schemas.microsoft.com/office/drawing/2014/main" xmlns="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xmlns="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:a16="http://schemas.microsoft.com/office/drawing/2014/main" xmlns="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:a16="http://schemas.microsoft.com/office/drawing/2014/main" xmlns="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xmlns="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xmlns="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:a16="http://schemas.microsoft.com/office/drawing/2014/main" xmlns="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:a16="http://schemas.microsoft.com/office/drawing/2014/main" xmlns="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xmlns="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xmlns="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:a16="http://schemas.microsoft.com/office/drawing/2014/main" xmlns="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:a16="http://schemas.microsoft.com/office/drawing/2014/main" xmlns="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xmlns="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xmlns="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:a16="http://schemas.microsoft.com/office/drawing/2014/main" xmlns="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:a16="http://schemas.microsoft.com/office/drawing/2014/main" xmlns="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xmlns="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:a16="http://schemas.microsoft.com/office/drawing/2014/main" xmlns="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:a16="http://schemas.microsoft.com/office/drawing/2014/main" xmlns="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xmlns="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xmlns="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:a16="http://schemas.microsoft.com/office/drawing/2014/main" xmlns="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:a16="http://schemas.microsoft.com/office/drawing/2014/main" xmlns="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xmlns="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xmlns="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xmlns="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xmlns="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xmlns="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xmlns="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xmlns="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xmlns="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xmlns="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xmlns="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xmlns="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xmlns="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xmlns="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xmlns="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xmlns="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xmlns="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xmlns="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xmlns="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xmlns="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xmlns="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xmlns="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xmlns="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xmlns="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xmlns="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xmlns="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xmlns="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xmlns="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xmlns="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xmlns="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:a16="http://schemas.microsoft.com/office/drawing/2014/main" xmlns="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:a16="http://schemas.microsoft.com/office/drawing/2014/main" xmlns="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xmlns="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xmlns="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:a16="http://schemas.microsoft.com/office/drawing/2014/main" xmlns="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12813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biological</a:t>
            </a:r>
            <a:r>
              <a:rPr lang="de-DE" dirty="0" smtClean="0"/>
              <a:t> </a:t>
            </a:r>
            <a:r>
              <a:rPr lang="de-DE" dirty="0" err="1"/>
              <a:t>background</a:t>
            </a:r>
            <a:r>
              <a:rPr lang="de-DE" dirty="0"/>
              <a:t> -</a:t>
            </a:r>
            <a:r>
              <a:rPr lang="de-DE" dirty="0" err="1"/>
              <a:t>literature</a:t>
            </a: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/</a:t>
            </a:r>
            <a:r>
              <a:rPr lang="de-DE" dirty="0" err="1"/>
              <a:t>hypotheses</a:t>
            </a:r>
            <a:r>
              <a:rPr lang="de-DE" dirty="0"/>
              <a:t> </a:t>
            </a:r>
            <a:r>
              <a:rPr lang="de-DE" dirty="0" err="1"/>
              <a:t>aim</a:t>
            </a:r>
            <a:r>
              <a:rPr lang="de-DE" dirty="0"/>
              <a:t> </a:t>
            </a:r>
          </a:p>
          <a:p>
            <a:r>
              <a:rPr lang="de-DE" dirty="0"/>
              <a:t>QC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milestones</a:t>
            </a:r>
            <a:endParaRPr lang="de-DE" dirty="0"/>
          </a:p>
          <a:p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2182888" y="3663746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Github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Organization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583488" y="3657187"/>
            <a:ext cx="2990057" cy="9502704"/>
            <a:chOff x="4492367" y="3663746"/>
            <a:chExt cx="2990057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492367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smtClean="0"/>
                <a:t>Quality </a:t>
              </a:r>
              <a:r>
                <a:rPr dirty="0"/>
                <a:t>Control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19</a:t>
              </a:r>
              <a:r>
                <a:rPr dirty="0" smtClean="0"/>
                <a:t>.0</a:t>
              </a:r>
              <a:r>
                <a:rPr lang="de-DE" dirty="0" smtClean="0"/>
                <a:t>5</a:t>
              </a:r>
              <a:r>
                <a:rPr dirty="0" smtClean="0"/>
                <a:t>.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Project </a:t>
              </a:r>
              <a:r>
                <a:rPr lang="de-DE" sz="2900" dirty="0" err="1" smtClean="0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2912080" y="3663746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4928304" y="3637754"/>
            <a:ext cx="3934400" cy="9502704"/>
            <a:chOff x="15258243" y="3663746"/>
            <a:chExt cx="3934400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258243" y="10051550"/>
              <a:ext cx="3934400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498545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Final </a:t>
              </a:r>
              <a:r>
                <a:rPr sz="2900" dirty="0" smtClean="0"/>
                <a:t>Presentation</a:t>
              </a:r>
              <a:endParaRPr sz="29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9815736" y="3613353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TRA </a:t>
              </a:r>
              <a:r>
                <a:rPr lang="de-DE" dirty="0" err="1" smtClean="0"/>
                <a:t>and</a:t>
              </a:r>
              <a:r>
                <a:rPr lang="de-DE" dirty="0" smtClean="0"/>
                <a:t> </a:t>
              </a:r>
              <a:r>
                <a:rPr lang="de-DE" dirty="0" err="1" smtClean="0"/>
                <a:t>chemokine</a:t>
              </a:r>
              <a:r>
                <a:rPr lang="de-DE" dirty="0" smtClean="0"/>
                <a:t> </a:t>
              </a:r>
              <a:r>
                <a:rPr lang="de-DE" dirty="0" err="1" smtClean="0"/>
                <a:t>analyses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Compare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487144" y="3637754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 smtClean="0"/>
                <a:t>analyses</a:t>
              </a:r>
              <a:r>
                <a:rPr lang="de-DE" sz="2900" dirty="0" smtClean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PCA</a:t>
              </a:r>
              <a:r>
                <a:rPr lang="en-US" dirty="0"/>
                <a:t>, </a:t>
              </a:r>
              <a:r>
                <a:rPr lang="en-US" dirty="0" err="1" smtClean="0"/>
                <a:t>heatmaps</a:t>
              </a:r>
              <a:endParaRPr lang="en-US" dirty="0" smtClean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differential </a:t>
              </a:r>
              <a:r>
                <a:rPr lang="en-US" dirty="0"/>
                <a:t>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Dinkelacker </a:t>
            </a:r>
            <a:r>
              <a:rPr lang="de-DE" dirty="0"/>
              <a:t>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</a:t>
            </a:r>
            <a:r>
              <a:rPr lang="de-DE" dirty="0" smtClean="0"/>
              <a:t>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</a:t>
            </a:r>
            <a:r>
              <a:rPr lang="de-DE" dirty="0">
                <a:hlinkClick r:id="rId2"/>
              </a:rPr>
              <a:t>https://doi.org/10.1038/ncomms1248</a:t>
            </a:r>
            <a:endParaRPr lang="de-DE" dirty="0"/>
          </a:p>
          <a:p>
            <a:r>
              <a:rPr lang="en-US" dirty="0" err="1"/>
              <a:t>Kyewski</a:t>
            </a:r>
            <a:r>
              <a:rPr lang="en-US" dirty="0"/>
              <a:t> 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</a:t>
            </a:r>
            <a:r>
              <a:rPr lang="en-US" dirty="0">
                <a:hlinkClick r:id="rId3"/>
              </a:rPr>
              <a:t>https://pubmed.ncbi.nlm.nih.gov/15343368/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Extraslide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The paper of the dataset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time</a:t>
            </a:r>
          </a:p>
          <a:p>
            <a:pPr lvl="1" fontAlgn="base"/>
            <a:r>
              <a:rPr lang="en-US" dirty="0"/>
              <a:t>Hourglass model: mid-embryonic stages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organogenesis) are more evolutionarily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conserved</a:t>
            </a:r>
            <a:endParaRPr lang="en-US" dirty="0"/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 smtClean="0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dirty="0" smtClean="0"/>
              <a:t>Microarrays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our Dataset looks like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xmlns="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12" y="4481736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Quality Control</a:t>
            </a:r>
            <a:endParaRPr dirty="0"/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681536"/>
            <a:ext cx="21844000" cy="10018464"/>
          </a:xfrm>
          <a:prstGeom prst="rect">
            <a:avLst/>
          </a:prstGeom>
        </p:spPr>
        <p:txBody>
          <a:bodyPr/>
          <a:lstStyle/>
          <a:p>
            <a:r>
              <a:rPr dirty="0"/>
              <a:t>RNA degradation plot for quality control</a:t>
            </a:r>
          </a:p>
          <a:p>
            <a:r>
              <a:rPr dirty="0" err="1"/>
              <a:t>VSNrma</a:t>
            </a:r>
            <a:r>
              <a:rPr dirty="0"/>
              <a:t> </a:t>
            </a:r>
            <a:r>
              <a:rPr dirty="0" err="1"/>
              <a:t>Normalisation</a:t>
            </a:r>
            <a:endParaRPr dirty="0"/>
          </a:p>
          <a:p>
            <a:r>
              <a:rPr dirty="0"/>
              <a:t>Boxplot before and after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If necessary Quantile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Biological Background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process</a:t>
            </a:r>
            <a:br>
              <a:rPr dirty="0"/>
            </a:br>
            <a:r>
              <a:rPr sz="2200" b="1" dirty="0"/>
              <a:t>(</a:t>
            </a:r>
            <a:r>
              <a:rPr sz="2200" b="1" dirty="0" err="1"/>
              <a:t>Kyewski</a:t>
            </a:r>
            <a:r>
              <a:rPr sz="2200" b="1" dirty="0"/>
              <a:t> &amp; Klein,2006)</a:t>
            </a:r>
          </a:p>
          <a:p>
            <a:r>
              <a:rPr dirty="0"/>
              <a:t>Developing T-Cells -&gt; exposed to TRAs in thymus -&gt; binding cells apoptosis</a:t>
            </a:r>
          </a:p>
          <a:p>
            <a:r>
              <a:rPr dirty="0"/>
              <a:t>Defect: Auto immune diseases, e.g. Diabetes Type I</a:t>
            </a:r>
            <a:br>
              <a:rPr dirty="0"/>
            </a:br>
            <a:r>
              <a:rPr sz="2200" b="1" dirty="0"/>
              <a:t>(Atkinson, </a:t>
            </a:r>
            <a:r>
              <a:rPr sz="2200" b="1" dirty="0" err="1"/>
              <a:t>Eisenbarth</a:t>
            </a:r>
            <a:r>
              <a:rPr sz="2200" b="1" dirty="0"/>
              <a:t>, </a:t>
            </a:r>
            <a:r>
              <a:rPr sz="2200" b="1" dirty="0" err="1"/>
              <a:t>Michels</a:t>
            </a:r>
            <a:r>
              <a:rPr sz="2200" b="1" dirty="0"/>
              <a:t>, 2014)</a:t>
            </a:r>
            <a:r>
              <a:rPr dirty="0"/>
              <a:t> </a:t>
            </a:r>
          </a:p>
          <a:p>
            <a:endParaRPr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363603"/>
              </p:ext>
            </p:extLst>
          </p:nvPr>
        </p:nvGraphicFramePr>
        <p:xfrm>
          <a:off x="1318792" y="9522296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</a:tr>
              <a:tr h="135581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18816736" y="8802216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tra.2014.mouse.5x.table</a:t>
            </a:r>
            <a:endParaRPr lang="de-DE" b="1" dirty="0"/>
          </a:p>
        </p:txBody>
      </p:sp>
      <p:sp>
        <p:nvSpPr>
          <p:cNvPr id="4" name="Rechteck 3"/>
          <p:cNvSpPr/>
          <p:nvPr/>
        </p:nvSpPr>
        <p:spPr>
          <a:xfrm>
            <a:off x="15000312" y="12474624"/>
            <a:ext cx="1219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200" b="1"/>
            </a:pPr>
            <a:r>
              <a:rPr lang="de-DE" dirty="0"/>
              <a:t>Dinkelacker, 2007</a:t>
            </a:r>
          </a:p>
          <a:p>
            <a:pPr>
              <a:defRPr sz="2200" b="1"/>
            </a:pPr>
            <a:r>
              <a:rPr lang="de-DE" dirty="0"/>
              <a:t>Dinkelacker, 2019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5135216" y="9299014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0527288" y="9299014"/>
            <a:ext cx="1947822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Embyonic</a:t>
            </a:r>
            <a:r>
              <a:rPr lang="en-US" dirty="0" smtClean="0"/>
              <a:t> Development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04000980-C1E8-6AE4-9324-A726759D2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096" y="4930485"/>
            <a:ext cx="15267026" cy="566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fik 58">
            <a:extLst>
              <a:ext uri="{FF2B5EF4-FFF2-40B4-BE49-F238E27FC236}">
                <a16:creationId xmlns:a16="http://schemas.microsoft.com/office/drawing/2014/main" xmlns="" id="{DAF5D726-A09B-2603-C3E3-B595C56D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676" y="2315292"/>
            <a:ext cx="10607455" cy="9586416"/>
          </a:xfrm>
          <a:prstGeom prst="rect">
            <a:avLst/>
          </a:prstGeom>
        </p:spPr>
      </p:pic>
      <p:sp>
        <p:nvSpPr>
          <p:cNvPr id="60" name="Rechteck 59">
            <a:extLst>
              <a:ext uri="{FF2B5EF4-FFF2-40B4-BE49-F238E27FC236}">
                <a16:creationId xmlns:a16="http://schemas.microsoft.com/office/drawing/2014/main" xmlns="" id="{86A2BED0-20A2-D861-9F26-D3DDABA58CD3}"/>
              </a:ext>
            </a:extLst>
          </p:cNvPr>
          <p:cNvSpPr/>
          <p:nvPr/>
        </p:nvSpPr>
        <p:spPr>
          <a:xfrm>
            <a:off x="16453170" y="3469438"/>
            <a:ext cx="7541569" cy="129614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xmlns="" id="{BB9FACA0-5398-4FF9-7AAF-1109F936FA48}"/>
              </a:ext>
            </a:extLst>
          </p:cNvPr>
          <p:cNvSpPr/>
          <p:nvPr/>
        </p:nvSpPr>
        <p:spPr>
          <a:xfrm>
            <a:off x="16453169" y="4765582"/>
            <a:ext cx="7541569" cy="129614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xmlns="" id="{A66A732F-46BB-44D1-FC40-1A5A613A6FB8}"/>
              </a:ext>
            </a:extLst>
          </p:cNvPr>
          <p:cNvSpPr/>
          <p:nvPr/>
        </p:nvSpPr>
        <p:spPr>
          <a:xfrm>
            <a:off x="16453169" y="6061726"/>
            <a:ext cx="7541569" cy="129614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xmlns="" id="{99A0BFDA-FE4F-A048-6942-E03B01DA2CA2}"/>
              </a:ext>
            </a:extLst>
          </p:cNvPr>
          <p:cNvSpPr/>
          <p:nvPr/>
        </p:nvSpPr>
        <p:spPr>
          <a:xfrm>
            <a:off x="16453168" y="7357870"/>
            <a:ext cx="7541569" cy="1296144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xmlns="" id="{072E9780-6604-6B5C-3EE1-630649B80FE6}"/>
              </a:ext>
            </a:extLst>
          </p:cNvPr>
          <p:cNvSpPr/>
          <p:nvPr/>
        </p:nvSpPr>
        <p:spPr>
          <a:xfrm>
            <a:off x="16446171" y="8654014"/>
            <a:ext cx="7541569" cy="86409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xmlns="" id="{86E7F941-EA4F-EB4D-6991-F771E6CDE851}"/>
              </a:ext>
            </a:extLst>
          </p:cNvPr>
          <p:cNvSpPr/>
          <p:nvPr/>
        </p:nvSpPr>
        <p:spPr>
          <a:xfrm>
            <a:off x="16446172" y="9518110"/>
            <a:ext cx="7541569" cy="86409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xmlns="" id="{C9C8766A-23BE-A8DC-4CD1-CCC55A8641C9}"/>
              </a:ext>
            </a:extLst>
          </p:cNvPr>
          <p:cNvSpPr/>
          <p:nvPr/>
        </p:nvSpPr>
        <p:spPr>
          <a:xfrm>
            <a:off x="16446171" y="10387514"/>
            <a:ext cx="7541569" cy="86409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xmlns="" id="{8611F2D4-E1B4-0AD6-1182-2BB71FFD3BBB}"/>
              </a:ext>
            </a:extLst>
          </p:cNvPr>
          <p:cNvSpPr/>
          <p:nvPr/>
        </p:nvSpPr>
        <p:spPr>
          <a:xfrm>
            <a:off x="16446170" y="11246302"/>
            <a:ext cx="7541569" cy="86409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Structure of the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xmlns="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xmlns="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E7.5</a:t>
            </a:r>
            <a:endParaRPr dirty="0"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xmlns="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xmlns="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xmlns="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xmlns="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xmlns="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xmlns="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xmlns="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xmlns="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xmlns="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xmlns="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xmlns="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xmlns="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xmlns="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xmlns="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pic>
        <p:nvPicPr>
          <p:cNvPr id="25" name="Grafik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9505" r="91004" b="47330"/>
          <a:stretch/>
        </p:blipFill>
        <p:spPr>
          <a:xfrm>
            <a:off x="6382833" y="3278688"/>
            <a:ext cx="1857100" cy="23050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lc="http://schemas.openxmlformats.org/drawingml/2006/lockedCanvas"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40014" r="82009" b="48224"/>
          <a:stretch/>
        </p:blipFill>
        <p:spPr>
          <a:xfrm>
            <a:off x="6286614" y="5484988"/>
            <a:ext cx="2049537" cy="20594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lc="http://schemas.openxmlformats.org/drawingml/2006/lockedCanvas"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8243" r="72199" b="47903"/>
          <a:stretch/>
        </p:blipFill>
        <p:spPr>
          <a:xfrm>
            <a:off x="6286614" y="7381496"/>
            <a:ext cx="1998392" cy="24257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38540" r="62794" b="47903"/>
          <a:stretch/>
        </p:blipFill>
        <p:spPr>
          <a:xfrm>
            <a:off x="6456206" y="9472204"/>
            <a:ext cx="1828800" cy="23738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36529" r="52276" b="47903"/>
          <a:stretch/>
        </p:blipFill>
        <p:spPr>
          <a:xfrm>
            <a:off x="12421055" y="2505458"/>
            <a:ext cx="2027685" cy="2610195"/>
          </a:xfrm>
          <a:prstGeom prst="rect">
            <a:avLst/>
          </a:prstGeom>
        </p:spPr>
      </p:pic>
      <p:sp>
        <p:nvSpPr>
          <p:cNvPr id="31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sp>
        <p:nvSpPr>
          <p:cNvPr id="32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99211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pic>
        <p:nvPicPr>
          <p:cNvPr id="35" name="Grafik 34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7" t="36391" r="40769" b="47903"/>
          <a:stretch/>
        </p:blipFill>
        <p:spPr>
          <a:xfrm>
            <a:off x="12422442" y="5115653"/>
            <a:ext cx="1785782" cy="229460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28031" b="47903"/>
          <a:stretch/>
        </p:blipFill>
        <p:spPr>
          <a:xfrm>
            <a:off x="12716117" y="7108500"/>
            <a:ext cx="1437560" cy="269872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="" xmlns:a16="http://schemas.microsoft.com/office/drawing/2014/main" xmlns:lc="http://schemas.openxmlformats.org/drawingml/2006/lockedCanvas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0" t="31383" r="13783" b="47903"/>
          <a:stretch/>
        </p:blipFill>
        <p:spPr>
          <a:xfrm>
            <a:off x="12505165" y="9807220"/>
            <a:ext cx="1859464" cy="2930412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dirty="0" err="1"/>
              <a:t>Embrionic</a:t>
            </a:r>
            <a:r>
              <a:rPr lang="de-DE" dirty="0"/>
              <a:t> Day 7.5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xmlns="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xmlns="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xmlns="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xmlns="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xmlns="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xmlns="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xmlns="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xmlns="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xmlns="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xmlns="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xmlns="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xmlns="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xmlns="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xmlns="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xmlns="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xmlns="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xmlns="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xmlns="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xmlns="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1304B936-A1A2-EF02-33BB-59F325D62E28}"/>
              </a:ext>
            </a:extLst>
          </p:cNvPr>
          <p:cNvSpPr txBox="1"/>
          <p:nvPr/>
        </p:nvSpPr>
        <p:spPr>
          <a:xfrm>
            <a:off x="16569018" y="3678801"/>
            <a:ext cx="638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xmlns="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xmlns="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xmlns="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xmlns="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:a16="http://schemas.microsoft.com/office/drawing/2014/main" xmlns="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xmlns="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:a16="http://schemas.microsoft.com/office/drawing/2014/main" xmlns="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:a16="http://schemas.microsoft.com/office/drawing/2014/main" xmlns="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:a16="http://schemas.microsoft.com/office/drawing/2014/main" xmlns="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60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11A91030-3ABC-F261-9F33-62B864B190EE}"/>
              </a:ext>
            </a:extLst>
          </p:cNvPr>
          <p:cNvSpPr txBox="1"/>
          <p:nvPr/>
        </p:nvSpPr>
        <p:spPr>
          <a:xfrm>
            <a:off x="3407024" y="9344313"/>
            <a:ext cx="3491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2336219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</Words>
  <Application>Microsoft Office PowerPoint</Application>
  <PresentationFormat>Benutzerdefiniert</PresentationFormat>
  <Paragraphs>193</Paragraphs>
  <Slides>26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31_ColorGradientLight</vt:lpstr>
      <vt:lpstr>Project Proposal</vt:lpstr>
      <vt:lpstr>Structure</vt:lpstr>
      <vt:lpstr>PowerPoint-Präsentation</vt:lpstr>
      <vt:lpstr>TRAs</vt:lpstr>
      <vt:lpstr>Embyonic Development</vt:lpstr>
      <vt:lpstr>PowerPoint-Präsentation</vt:lpstr>
      <vt:lpstr>Dataset</vt:lpstr>
      <vt:lpstr>Structure of the data</vt:lpstr>
      <vt:lpstr>Dataset</vt:lpstr>
      <vt:lpstr>PowerPoint-Präsentation</vt:lpstr>
      <vt:lpstr>QC - Single Chip Control</vt:lpstr>
      <vt:lpstr>QC - Normalization</vt:lpstr>
      <vt:lpstr>QC – RNA Dagradation </vt:lpstr>
      <vt:lpstr>QC – Scatter Plot</vt:lpstr>
      <vt:lpstr>PowerPoint-Präsentation</vt:lpstr>
      <vt:lpstr>Exploratory Data Analysis</vt:lpstr>
      <vt:lpstr>PowerPoint-Präsentation</vt:lpstr>
      <vt:lpstr>Our main ambition</vt:lpstr>
      <vt:lpstr>Chemokines</vt:lpstr>
      <vt:lpstr>What have we done until now?</vt:lpstr>
      <vt:lpstr>Timeline</vt:lpstr>
      <vt:lpstr>Literature</vt:lpstr>
      <vt:lpstr>Extraslide</vt:lpstr>
      <vt:lpstr>How do Microarrays work?</vt:lpstr>
      <vt:lpstr>This is what our Dataset looks like</vt:lpstr>
      <vt:lpstr>Methods for Quality Control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32</cp:revision>
  <dcterms:modified xsi:type="dcterms:W3CDTF">2022-05-18T10:46:19Z</dcterms:modified>
</cp:coreProperties>
</file>